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61" r:id="rId13"/>
    <p:sldId id="268" r:id="rId14"/>
    <p:sldId id="277" r:id="rId15"/>
    <p:sldId id="262" r:id="rId16"/>
    <p:sldId id="278" r:id="rId17"/>
    <p:sldId id="279" r:id="rId18"/>
    <p:sldId id="263" r:id="rId19"/>
    <p:sldId id="280" r:id="rId20"/>
    <p:sldId id="281" r:id="rId21"/>
    <p:sldId id="264" r:id="rId22"/>
    <p:sldId id="282" r:id="rId23"/>
    <p:sldId id="283" r:id="rId24"/>
    <p:sldId id="285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01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598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068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90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301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439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994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03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811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52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392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D0E23-9CDA-4455-80EB-EAA1F1A1E3EA}" type="datetimeFigureOut">
              <a:rPr lang="ru-RU" smtClean="0"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01F13-55A8-4EB3-BEE8-48B83A7FC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551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Варианты подходов ценообразования на лекарственные препараты, входящие в группу жизненно-необходимых  и важнейших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886200"/>
            <a:ext cx="3200400" cy="175260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latin typeface="Georgia" pitchFamily="18" charset="0"/>
              </a:rPr>
              <a:t>Исп. </a:t>
            </a:r>
            <a:r>
              <a:rPr lang="ru-RU" sz="1800" dirty="0" err="1" smtClean="0">
                <a:latin typeface="Georgia" pitchFamily="18" charset="0"/>
              </a:rPr>
              <a:t>Мелик</a:t>
            </a:r>
            <a:r>
              <a:rPr lang="ru-RU" sz="1800" dirty="0" smtClean="0">
                <a:latin typeface="Georgia" pitchFamily="18" charset="0"/>
              </a:rPr>
              <a:t>-Гусейнов Д.В.</a:t>
            </a:r>
          </a:p>
          <a:p>
            <a:pPr algn="l"/>
            <a:r>
              <a:rPr lang="ru-RU" sz="1800" dirty="0" smtClean="0">
                <a:latin typeface="Georgia" pitchFamily="18" charset="0"/>
              </a:rPr>
              <a:t>Попович Л.Д.</a:t>
            </a:r>
            <a:endParaRPr lang="ru-RU" sz="18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42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23528" y="4329100"/>
            <a:ext cx="8640960" cy="140415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717032"/>
            <a:ext cx="8640960" cy="54006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564904"/>
            <a:ext cx="8640960" cy="108012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Case study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ВОСТОЧНАЯ ЕВРОПА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странах Восточной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Европы при установлении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эталонных цен используются следующие подходы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:</a:t>
            </a:r>
          </a:p>
          <a:p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минимальная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цена в группе препаратов в соответствии с классификационной системой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АТХ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(Чехия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Словакия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);</a:t>
            </a:r>
          </a:p>
          <a:p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Цена местного препарата(Польша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);</a:t>
            </a:r>
          </a:p>
          <a:p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Минимальная  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цена среди препаратов с одинаковым международным непатентованным </a:t>
            </a:r>
            <a:r>
              <a:rPr lang="ru-RU" sz="1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наименованием(Румыния</a:t>
            </a:r>
            <a:r>
              <a:rPr lang="ru-RU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1628800"/>
            <a:ext cx="4320480" cy="4104456"/>
          </a:xfrm>
          <a:prstGeom prst="rect">
            <a:avLst/>
          </a:prstGeom>
          <a:solidFill>
            <a:schemeClr val="accent2">
              <a:lumMod val="60000"/>
              <a:lumOff val="40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15004" y="1938318"/>
            <a:ext cx="3589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Georgia" pitchFamily="18" charset="0"/>
              </a:rPr>
              <a:t>Применимость подхода для России</a:t>
            </a:r>
            <a:endParaRPr lang="ru-RU" sz="1600" dirty="0"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6016" y="2583195"/>
            <a:ext cx="42484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Цена привязывается либо к дневной дозе, либо к количеству мг 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/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единиц. В России пока нельзя реализовать в полной мере, т.к. дневная доза представлена в стандарте лечения (пока официально не утверждены). Привязать к мг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/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единицам вообще не получится, т.к. препарат в 25мг  и 50 мг на практике в цене различается всего на 10-30%, а не в 2 раза, как в дозировке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008" y="3626440"/>
            <a:ext cx="4392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 России не имплементированы стандарты 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GMP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поэтому  отечественные товары не всегда эквиваленты по качеству. Однако для ЖНВЛП группы можно сделать допуск – наличие 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GMP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сертификата у производителя при регистрации цены.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4008" y="4365104"/>
            <a:ext cx="43924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Тот же комментарий,  что и по предыдущему подходу. Для группы ЖНВЛП можно установить обязательным наличие сертификата 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GMP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для производителя. Только произведенное в </a:t>
            </a:r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GMP </a:t>
            </a:r>
            <a:r>
              <a:rPr lang="ru-RU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условиях ЛС может пройти государственную регистрацию цены. </a:t>
            </a: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61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Атомарность перечня ЖНВЛП (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EDL)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в странах мира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За атомарную единицу измерения в перечнях ЖНВЛП (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EDL)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в других странах применяется:</a:t>
            </a:r>
          </a:p>
          <a:p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Дневная доза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(DDD)</a:t>
            </a:r>
            <a:endParaRPr lang="ru-RU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Форма и дозировка препарата</a:t>
            </a:r>
          </a:p>
          <a:p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АТХ 5 уровня в привязке к 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DDD </a:t>
            </a: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или единице (мг) действующего вещества</a:t>
            </a:r>
          </a:p>
          <a:p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Georgia" pitchFamily="18" charset="0"/>
              </a:rPr>
              <a:t>ВЫВОД: Отмена форм выпуска в перечне ЖНВЛП делает регулирование цен невозможным или требует внедрение альтернативной атомарной единицы измерения.</a:t>
            </a:r>
            <a:endParaRPr lang="ru-RU" sz="28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02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259632" y="1700808"/>
            <a:ext cx="1656184" cy="489654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Предлагаемые подходы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348880"/>
            <a:ext cx="1152128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75656" y="3356992"/>
            <a:ext cx="1152128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4365104"/>
            <a:ext cx="1152128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5373216"/>
            <a:ext cx="1152128" cy="8640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324544" y="3284984"/>
            <a:ext cx="9721080" cy="0"/>
          </a:xfrm>
          <a:prstGeom prst="line">
            <a:avLst/>
          </a:prstGeom>
          <a:ln w="31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-324544" y="5373216"/>
            <a:ext cx="9721080" cy="0"/>
          </a:xfrm>
          <a:prstGeom prst="line">
            <a:avLst/>
          </a:prstGeom>
          <a:ln w="31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75656" y="1737682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Georgia" pitchFamily="18" charset="0"/>
              </a:rPr>
              <a:t>МНН группа  с ФВ  и дозой</a:t>
            </a:r>
            <a:endParaRPr lang="ru-RU" sz="1200" dirty="0">
              <a:latin typeface="Georgia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-324544" y="2348880"/>
            <a:ext cx="9721080" cy="0"/>
          </a:xfrm>
          <a:prstGeom prst="line">
            <a:avLst/>
          </a:prstGeom>
          <a:ln w="31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-252536" y="6309320"/>
            <a:ext cx="9721080" cy="0"/>
          </a:xfrm>
          <a:prstGeom prst="line">
            <a:avLst/>
          </a:prstGeom>
          <a:ln w="31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авая фигурная скобка 18"/>
          <p:cNvSpPr/>
          <p:nvPr/>
        </p:nvSpPr>
        <p:spPr>
          <a:xfrm>
            <a:off x="2915816" y="2348880"/>
            <a:ext cx="288032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авая фигурная скобка 19"/>
          <p:cNvSpPr/>
          <p:nvPr/>
        </p:nvSpPr>
        <p:spPr>
          <a:xfrm>
            <a:off x="2915816" y="5373216"/>
            <a:ext cx="288032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347864" y="2632266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10%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47864" y="558924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10%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47864" y="3239105"/>
            <a:ext cx="56958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Из всех зарегистрированных ЛС в МНН группе выбирается наибольшая и наименьшая цена. Из дельты двух пиковых цен вычитается по 10%  от верхней и нижней цены.</a:t>
            </a:r>
          </a:p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 обращению допускаются препараты, попавшие в расчетный коридор </a:t>
            </a:r>
          </a:p>
          <a:p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ВНИМАНИЕ: Методика применима в МНН группах,  где четыре или более препаратов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Комментарии к 1ому варианту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Методика является наиболее приемлемой для использования в российских условиях.</a:t>
            </a:r>
          </a:p>
          <a:p>
            <a:pPr marL="0" indent="0">
              <a:buNone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Важные комментарии заключаются в том, что такое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рферентное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ценообразование на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лекарственные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препараты  устанавливается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для защиты интересов социально уязвимых групп населения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 Возможно, следует привязать список ЖНВЛП для пожилых людей, разработанный в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Минздравсоцразвития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 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Если </a:t>
            </a:r>
            <a:r>
              <a:rPr lang="ru-RU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референтное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ценообразование используется для определения базовой цены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 программе возмещения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пациенту стоимости ЛП в амбулаторном секторе, то эта цена определяется как цена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генерического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ЛП в медианном 8-децельном интервале.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Если </a:t>
            </a:r>
            <a:r>
              <a:rPr lang="ru-RU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референтное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ценообразование используется вне системы возмещения пациенту стоимости ЛП, то возможны два варианта ценового регулирования фармацевтического рынка с использованием </a:t>
            </a:r>
            <a:r>
              <a:rPr lang="ru-RU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:</a:t>
            </a:r>
          </a:p>
          <a:p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lvl="0"/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Установить единую </a:t>
            </a:r>
            <a:r>
              <a:rPr lang="ru-RU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референтную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цену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минимального по стоимости </a:t>
            </a:r>
            <a:r>
              <a:rPr lang="ru-RU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дженерика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 для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каждой МНН группы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лекарственных препаратов 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и обязать дистрибьюторов обеспечивать поставки в аптеки в течение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короткого периода времени 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по заявке аптек.</a:t>
            </a:r>
          </a:p>
          <a:p>
            <a:pPr lvl="0"/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На </a:t>
            </a: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лекарственные препараты,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имеющие потребительские преимущества (шипучесть, быстрая растворимость, вкусовые добавки и др.), цены не регулируются, оставаясь свободными.</a:t>
            </a:r>
          </a:p>
          <a:p>
            <a:pPr marL="0" indent="0">
              <a:buNone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 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92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Вывод по  1ому варианту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Методика может быть применима в российских условиях. 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41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Предлагаемые подходы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Фиксирование средней цены 1 мг или единицы действующего вещества в АТХ -5 уровня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 обращению допускаются препараты, отличающиеся по цене не менее или не более 10%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Комментарии к 2ому варианту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Данное регулирование осложняется тем, что на рынке присутствующие препараты с дозировкой, например 25 мг  и 50 мг  различаются в стоимости не в 2 раза, как в дозировке, а в среднем на 20-30%.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Привязывая регулирование цены к мг или другим единицам в АТХ 5 уровня можно получить необоснованный рост цен на препараты больших дозировок.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01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Вывод по  2ому варианту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Методика не может быть применима в российских условиях. 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99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Предлагаемые подходы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Фиксирование средней цены  средней дневной дозы препарата, обозначенной в стандарте лечения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 обращению допускаются препараты, отличающиеся по цене не менее или не более 10% или по нижней цене (цена самого дешевого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дженерика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48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Комментарии к 3ему варианту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Классическое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ценорегулирование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должно быть привязано к дневной дозе потребления. Однако, эта доза должна быть зафиксирована в стандарте лечения, который является основополагающим документом, определяющим порядок оказания медицинской и лекарственной помощи.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 случае утверждения всех необходимых стандартов лечения и официальному запуску их повсеместно по территории страны, стоимость средней дневной дозы рассчитывается аналогично варианту 1  или по нижней границе стоимости дневной дозы (самый дешевый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дженерик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Такой вариант может быть рассмотрен, как идеальный инструмент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ценорегулирвоания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</a:t>
            </a:r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2625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Обоснование задания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Правительство РФ дало задание пяти ведомствам разработать методику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референтного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ценообразования на лекарственные препараты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56" r="10461"/>
          <a:stretch/>
        </p:blipFill>
        <p:spPr bwMode="auto">
          <a:xfrm rot="5400000">
            <a:off x="144682" y="2170034"/>
            <a:ext cx="460616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80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Вывод по  3ему варианту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Методика может быть применима в российских условиях с учетом разработанных стандартов и утверждённых для обязательного выполнения. 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</a:t>
            </a:r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3307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Предлагаемые подходы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Для инновационных препаратов предлагается сохранить принцип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референтного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ценообразования.  Возможно увеличение количества стран в списке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Для отечественных инновационных ЛС – ценообразование происходит по принципу декларирования 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42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Комментарии к 4ому варианту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Существующая модель регистрации цены на инновационный препарат с учетом базы сравнения с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референтными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странами – вполне оправдан. Единственный комментарий может заключаться в том, что для сравнения необходимо выбирать страну со схожей системой лекарственного обеспечения.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74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Вывод по  4ому варианту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Методика может быть применима в российских условиях с учетом отобранных </a:t>
            </a:r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стран с аналогичной системой лекарственного обеспечения. 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340768"/>
            <a:ext cx="4032448" cy="7200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ВАРИАНТ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27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Вывод по предложенным методикам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Наиболее правильным было бы регулирование цен в привязке к дневной дозе потребления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(DDD)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 Однако отсутствие всех стандартов лечения и временная необязательность их исполнения усложняет быструю имплементацию такого подхода. 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Рекомендуется сохранить методику ценообразования на инновационные препараты с учетом сравнения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стран, однако предлагается пересмотреть список стран,  и включить в него только те страны, в которых схожа с российской система лекарственного обеспечения.</a:t>
            </a:r>
          </a:p>
          <a:p>
            <a:pPr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 качестве «переходной модели» от существующей системы регулирования к регулированию в рамках программ возмещения рекомендуется воспользоваться методикой определения минимальной цены на </a:t>
            </a:r>
            <a:r>
              <a:rPr lang="ru-RU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дженерик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с учетом отброса 1 дециля снизу до момента имплементации обязательных стандартов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GMP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или не устанавливать нижний дециль, если в список ЖНВЛП будут иметь доступ препараты, произведенные в условиях стандарта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GMP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 Препараты с улучшенными потребительскими свойствами (вкус, растворимость и т.д.), будучи преимущественно безрецептурными, не должны регулироваться в цене. За них пациент «голосует рублем» исходя из добавленной стоимости дополнительных потребительских свойств. 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68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Благодарим за внимание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886200"/>
            <a:ext cx="3200400" cy="1752600"/>
          </a:xfrm>
        </p:spPr>
        <p:txBody>
          <a:bodyPr>
            <a:normAutofit/>
          </a:bodyPr>
          <a:lstStyle/>
          <a:p>
            <a:pPr algn="l"/>
            <a:r>
              <a:rPr lang="ru-RU" sz="900" dirty="0" smtClean="0">
                <a:latin typeface="Georgia" pitchFamily="18" charset="0"/>
              </a:rPr>
              <a:t>+7 903 7 555 4  66</a:t>
            </a:r>
          </a:p>
          <a:p>
            <a:pPr algn="l"/>
            <a:r>
              <a:rPr lang="ru-RU" sz="900" dirty="0" smtClean="0">
                <a:latin typeface="Georgia" pitchFamily="18" charset="0"/>
              </a:rPr>
              <a:t>Давид </a:t>
            </a:r>
            <a:r>
              <a:rPr lang="ru-RU" sz="900" dirty="0" err="1" smtClean="0">
                <a:latin typeface="Georgia" pitchFamily="18" charset="0"/>
              </a:rPr>
              <a:t>Мелик</a:t>
            </a:r>
            <a:r>
              <a:rPr lang="ru-RU" sz="900" dirty="0" smtClean="0">
                <a:latin typeface="Georgia" pitchFamily="18" charset="0"/>
              </a:rPr>
              <a:t>-Гусейнов </a:t>
            </a:r>
            <a:endParaRPr lang="ru-RU" sz="9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25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Основные вводные 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Отменены формы выпуска в перечне ЖНВЛП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Препараты, включаемые в стандарты лечения должны в ближайшее время быть включены в перечень ЖНВЛП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ФАС выступает против каких-либо ограничительных списков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Перечень ЖНВЛП должен стать основой будущей программы возмещения </a:t>
            </a:r>
          </a:p>
          <a:p>
            <a:pPr>
              <a:buFont typeface="Wingdings" pitchFamily="2" charset="2"/>
              <a:buChar char="q"/>
            </a:pP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02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Референтное</a:t>
            </a:r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ценообразование 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 мире существует четыре 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основных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подхода 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 ценообразованию и определению возмещаемой стоимости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ЛС (важно, что </a:t>
            </a:r>
            <a:r>
              <a:rPr lang="ru-RU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референтные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подходы существуют в системах возмещения):</a:t>
            </a:r>
          </a:p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предельные цены; </a:t>
            </a:r>
          </a:p>
          <a:p>
            <a:r>
              <a:rPr lang="ru-RU" sz="2400" dirty="0" err="1">
                <a:solidFill>
                  <a:srgbClr val="FF0000"/>
                </a:solidFill>
                <a:latin typeface="Georgia" pitchFamily="18" charset="0"/>
              </a:rPr>
              <a:t>референтные</a:t>
            </a:r>
            <a:r>
              <a:rPr lang="ru-RU" sz="2400" dirty="0">
                <a:solidFill>
                  <a:srgbClr val="FF0000"/>
                </a:solidFill>
                <a:latin typeface="Georgia" pitchFamily="18" charset="0"/>
              </a:rPr>
              <a:t> цены; </a:t>
            </a:r>
          </a:p>
          <a:p>
            <a:r>
              <a:rPr lang="ru-RU" sz="2400" dirty="0">
                <a:solidFill>
                  <a:srgbClr val="FF0000"/>
                </a:solidFill>
                <a:latin typeface="Georgia" pitchFamily="18" charset="0"/>
              </a:rPr>
              <a:t>контроль прибыли; </a:t>
            </a:r>
          </a:p>
          <a:p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подход, основанный на пользе ЛС (назначение цены, исходя из преимуществ того или иного препарата относительно других). </a:t>
            </a:r>
          </a:p>
          <a:p>
            <a:pPr marL="0" indent="0">
              <a:buNone/>
            </a:pPr>
            <a:endParaRPr lang="ru-RU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319" y="6218148"/>
            <a:ext cx="8741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Georgia" pitchFamily="18" charset="0"/>
              </a:rPr>
              <a:t>Для России на данном этапе развития фармацевтической отрасли и системы лекарственного обеспечения, наиболее приемлемы варианты выделенные красным цветом</a:t>
            </a:r>
            <a:endParaRPr lang="ru-RU" sz="14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11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Страны, в которых применяют регистрацию предельных (максимальных) цен находящихся (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In-patent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 и не находящихся под патентной защитой ЛС (</a:t>
            </a:r>
            <a:r>
              <a:rPr lang="ru-RU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Off-patent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408776"/>
              </p:ext>
            </p:extLst>
          </p:nvPr>
        </p:nvGraphicFramePr>
        <p:xfrm>
          <a:off x="395537" y="1491363"/>
          <a:ext cx="7992886" cy="488996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838365"/>
                <a:gridCol w="2477791"/>
                <a:gridCol w="1838365"/>
                <a:gridCol w="1838365"/>
              </a:tblGrid>
              <a:tr h="407497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С учетом цен за рубежом</a:t>
                      </a:r>
                    </a:p>
                  </a:txBody>
                  <a:tcPr marL="39701" marR="39701" marT="19851" marB="19851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Страны</a:t>
                      </a:r>
                    </a:p>
                  </a:txBody>
                  <a:tcPr marL="39701" marR="39701" marT="19851" marB="19851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Предельныецены</a:t>
                      </a:r>
                    </a:p>
                  </a:txBody>
                  <a:tcPr marL="39701" marR="39701" marT="19851" marB="19851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7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In-patent</a:t>
                      </a:r>
                    </a:p>
                  </a:txBody>
                  <a:tcPr marL="39701" marR="39701" marT="19851" marB="1985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Off-patent</a:t>
                      </a:r>
                    </a:p>
                  </a:txBody>
                  <a:tcPr marL="39701" marR="39701" marT="19851" marB="19851" anchor="ctr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Бразилия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Канада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 </a:t>
                      </a:r>
                    </a:p>
                  </a:txBody>
                  <a:tcPr marL="39701" marR="39701" marT="19851" marB="19851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Китай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Франция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 </a:t>
                      </a:r>
                    </a:p>
                  </a:txBody>
                  <a:tcPr marL="39701" marR="39701" marT="19851" marB="19851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 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Германия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 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 </a:t>
                      </a:r>
                    </a:p>
                  </a:txBody>
                  <a:tcPr marL="39701" marR="39701" marT="19851" marB="19851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Италия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 </a:t>
                      </a:r>
                    </a:p>
                  </a:txBody>
                  <a:tcPr marL="39701" marR="39701" marT="19851" marB="19851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Голландия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Испания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v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 </a:t>
                      </a:r>
                    </a:p>
                  </a:txBody>
                  <a:tcPr marL="39701" marR="39701" marT="19851" marB="19851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Великобритания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 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 </a:t>
                      </a:r>
                    </a:p>
                  </a:txBody>
                  <a:tcPr marL="39701" marR="39701" marT="19851" marB="19851"/>
                </a:tc>
              </a:tr>
              <a:tr h="407497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США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 </a:t>
                      </a:r>
                    </a:p>
                  </a:txBody>
                  <a:tcPr marL="39701" marR="39701" marT="19851" marB="198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Georgia" pitchFamily="18" charset="0"/>
                        </a:rPr>
                        <a:t>- </a:t>
                      </a:r>
                    </a:p>
                  </a:txBody>
                  <a:tcPr marL="39701" marR="39701" marT="19851" marB="1985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4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Комментарии к системе </a:t>
            </a:r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ценорегулирования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стран мира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Установление предельной цены путем ее регистрации служит барьером для повышения цен производителями. Это касается в особенности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оригинальных ЛС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не имеющих аналогов среди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генериков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поэтому предпочтительнее устанавливать предельные цены на препараты, находящиеся под патентной защитой. К предельным ценам нередко применяют замораживание и снижение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Во многих европейских странах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цены </a:t>
            </a:r>
            <a:r>
              <a:rPr lang="ru-RU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генерических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препаратов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связывают с ценой оригинального определенным соотношением, так что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генерики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должны быть на 20–50% дешевле. Например, во Франции предельная (максимальная) цена (от производителя)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генерического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препарата должна быть на 50% ниже, чем оригинального, в Бельгии — на 30% ниже, и такое соотношение должно сохраняться на протяжении всего жизненного цикла препаратов. Европейская ассоциация производителей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генерических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препаратов (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European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Generic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Association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 выступает против такой практики, заявляя, что производитель оригинальных препаратов вообще может вытеснять с рынка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генерических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конкурентов, постоянно снижая цены (</a:t>
            </a:r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www.egagenerics.com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).</a:t>
            </a:r>
          </a:p>
          <a:p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95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Существующие типы </a:t>
            </a:r>
            <a:r>
              <a:rPr lang="ru-RU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 в мировой практике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Тип </a:t>
            </a: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I —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та же молекула</a:t>
            </a:r>
          </a:p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Фармакологически эквивалентное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или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альтернативное МНН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Применяют только по отношению к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многоисточниковым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продуктам.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Тип II — Тот же класс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Применяют к различным «родственным» препаратам (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статины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ингибиторы протонной помпы и т.д.) </a:t>
            </a: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Стали применять недавно, раньше в одну группу не включали запатентованные и вышедшие из-под патентной защиты препараты.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Тип III — то же показание</a:t>
            </a:r>
            <a:endParaRPr lang="ru-RU" dirty="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Все препараты всех классов с аналогичными показаниями (ингибиторы АПФ и ингибиторы рецепторов к </a:t>
            </a:r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ангиотензину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II при артериальной гипертензии) — применяют в Восточной Европе </a:t>
            </a:r>
          </a:p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 Германии, к тому же, препараты должны иметь доказанную терапевтическую эквивалентность инновационным. </a:t>
            </a:r>
          </a:p>
          <a:p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9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Case study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ГЕРМАНИЯ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Пионером по введению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 стала Германия, где с 1989 г. стали применять I тип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групп, с 1991 г. — II, с 1992 г. — III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</a:t>
            </a:r>
          </a:p>
          <a:p>
            <a:pPr marL="0" indent="0">
              <a:buNone/>
            </a:pP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Уже в 1992 г. было выделено 94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группы — 20% рынка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Rx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-препаратов (рецептурных). Позже, за несколько лет, начиная с 1996 г. от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референтного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ценообразования были освобождены все ЛС, находящиеся под патентной защитой. В 2003 г. 72% назначений и 34% объема продаж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Rx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-препаратов в денежном и 61% в натуральном выражении приходились на препараты из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</a:t>
            </a:r>
          </a:p>
          <a:p>
            <a:pPr marL="0" indent="0">
              <a:buNone/>
            </a:pP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Так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через 2 года после введения системы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 только 5,2% из 6352 препаратов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 требовали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соплатежей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: цены препаратов, принадлежащих одной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референтной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группе, стали очень близкими и преимущественно снизились. Так, в 1989–2002 гг. снижение цен ЛС — членов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 составило в среднем 32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%.</a:t>
            </a:r>
          </a:p>
          <a:p>
            <a:pPr marL="0" indent="0">
              <a:buNone/>
            </a:pP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 2003–2004 гг. систему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 решено было реформировать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Охват рынка системой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цен увеличился (к январю 2007 г.): до 69,7% (с 61%) в денежном и до 43,5% (с 35%) в натуральном выражении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9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Case study 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ГЕРМАНИЯ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Кроме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того, стали применять II тип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референтных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групп, и образовались группы, которые по-английски стали называть неуклюжими (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jumbo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groups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). Их составили препараты, отнесенные к следующим классам (каждый класс — группа):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статины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триптаны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сартаны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ингибиторы протонной помпы, противоанемические средства,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фторхинолоны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гепарины,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триазолы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агонисты серотониновых рецепторов. От включения в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jumbo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groups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освободили препараты, имеющие значительные терапевтические преимущества, но в целом цены ЛС, находящихся под патентной защитой, снизились (некоторых — на 40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%).</a:t>
            </a:r>
          </a:p>
          <a:p>
            <a:pPr marL="0" indent="0">
              <a:buNone/>
            </a:pP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Цены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препаратов, включенных в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jumbo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groups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приблизились к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референтным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устанавливаемым на уровне нижнего (33-й перцентиль) ценового сегмента, на препараты которого приходится по меньшей мере 20% всех назначений и 20% объема поставок в натуральном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выражении. Такая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ситуация не лучшим образом сказалась на продажах препаратов, не вошедших в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референтные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группы по причине наличия значительных терапевтических преимуществ и сохранения патентной защиты. Так, объем продаж оригинального препарата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аторвастатина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не вошедшего в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референтную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группу 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статинов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значительно уменьшился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Под вопросом оказалась доступность новых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ЛС.</a:t>
            </a:r>
            <a:endParaRPr lang="ru-RU" sz="1600" dirty="0">
              <a:solidFill>
                <a:schemeClr val="tx1">
                  <a:lumMod val="65000"/>
                  <a:lumOff val="35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09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1278</Words>
  <Application>Microsoft Office PowerPoint</Application>
  <PresentationFormat>Экран (4:3)</PresentationFormat>
  <Paragraphs>209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Варианты подходов ценообразования на лекарственные препараты, входящие в группу жизненно-необходимых  и важнейших</vt:lpstr>
      <vt:lpstr>Обоснование задания</vt:lpstr>
      <vt:lpstr>Основные вводные </vt:lpstr>
      <vt:lpstr>Референтное ценообразование </vt:lpstr>
      <vt:lpstr>Страны, в которых применяют регистрацию предельных (максимальных) цен находящихся (In-patent) и не находящихся под патентной защитой ЛС (Off-patent) </vt:lpstr>
      <vt:lpstr>Комментарии к системе ценорегулирования стран мира</vt:lpstr>
      <vt:lpstr>Существующие типы референтных групп в мировой практике</vt:lpstr>
      <vt:lpstr>Case study ГЕРМАНИЯ</vt:lpstr>
      <vt:lpstr>Case study ГЕРМАНИЯ</vt:lpstr>
      <vt:lpstr>Case study ВОСТОЧНАЯ ЕВРОПА</vt:lpstr>
      <vt:lpstr>Атомарность перечня ЖНВЛП (EDL) в странах мира</vt:lpstr>
      <vt:lpstr>Предлагаемые подходы</vt:lpstr>
      <vt:lpstr>Комментарии к 1ому варианту</vt:lpstr>
      <vt:lpstr>Вывод по  1ому варианту</vt:lpstr>
      <vt:lpstr>Предлагаемые подходы</vt:lpstr>
      <vt:lpstr>Комментарии к 2ому варианту</vt:lpstr>
      <vt:lpstr>Вывод по  2ому варианту</vt:lpstr>
      <vt:lpstr>Предлагаемые подходы</vt:lpstr>
      <vt:lpstr>Комментарии к 3ему варианту</vt:lpstr>
      <vt:lpstr>Вывод по  3ему варианту</vt:lpstr>
      <vt:lpstr>Предлагаемые подходы</vt:lpstr>
      <vt:lpstr>Комментарии к 4ому варианту</vt:lpstr>
      <vt:lpstr>Вывод по  4ому варианту</vt:lpstr>
      <vt:lpstr>Вывод по предложенным методикам</vt:lpstr>
      <vt:lpstr>Благодарим за внимание</vt:lpstr>
    </vt:vector>
  </TitlesOfParts>
  <Company>Cegedim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Варианты подходов ценообразования на лекарственные препараты, входящие в группу жизненно-необходимых  и важнейших</dc:title>
  <dc:creator>MELIK-GUSSEINOV David</dc:creator>
  <cp:lastModifiedBy>MELIK-GUSSEINOV David</cp:lastModifiedBy>
  <cp:revision>20</cp:revision>
  <dcterms:created xsi:type="dcterms:W3CDTF">2011-10-06T11:01:50Z</dcterms:created>
  <dcterms:modified xsi:type="dcterms:W3CDTF">2011-10-17T08:51:11Z</dcterms:modified>
</cp:coreProperties>
</file>